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  <p:sldMasterId id="2147483756" r:id="rId5"/>
  </p:sldMasterIdLst>
  <p:notesMasterIdLst>
    <p:notesMasterId r:id="rId51"/>
  </p:notesMasterIdLst>
  <p:handoutMasterIdLst>
    <p:handoutMasterId r:id="rId52"/>
  </p:handoutMasterIdLst>
  <p:sldIdLst>
    <p:sldId id="327" r:id="rId6"/>
    <p:sldId id="330" r:id="rId7"/>
    <p:sldId id="331" r:id="rId8"/>
    <p:sldId id="332" r:id="rId9"/>
    <p:sldId id="262" r:id="rId10"/>
    <p:sldId id="299" r:id="rId11"/>
    <p:sldId id="302" r:id="rId12"/>
    <p:sldId id="264" r:id="rId13"/>
    <p:sldId id="265" r:id="rId14"/>
    <p:sldId id="266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333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948CB"/>
    <a:srgbClr val="0B49CB"/>
    <a:srgbClr val="F2F4F8"/>
    <a:srgbClr val="1C7DDB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0394" autoAdjust="0"/>
  </p:normalViewPr>
  <p:slideViewPr>
    <p:cSldViewPr snapToGrid="0" snapToObjects="1">
      <p:cViewPr varScale="1">
        <p:scale>
          <a:sx n="93" d="100"/>
          <a:sy n="93" d="100"/>
        </p:scale>
        <p:origin x="153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255" d="100"/>
          <a:sy n="255" d="100"/>
        </p:scale>
        <p:origin x="222" y="-5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handoutMaster" Target="handoutMasters/handout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07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06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43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3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979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2009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63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028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107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505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83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5519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92711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66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/>
            </a:gs>
            <a:gs pos="74000">
              <a:schemeClr val="tx1">
                <a:lumMod val="65000"/>
              </a:schemeClr>
            </a:gs>
            <a:gs pos="83000">
              <a:schemeClr val="tx1">
                <a:lumMod val="75000"/>
              </a:schemeClr>
            </a:gs>
            <a:gs pos="100000">
              <a:schemeClr val="tx1">
                <a:lumMod val="9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tx1">
                <a:lumMod val="65000"/>
              </a:schemeClr>
            </a:gs>
            <a:gs pos="83000">
              <a:schemeClr val="tx1">
                <a:lumMod val="75000"/>
              </a:schemeClr>
            </a:gs>
            <a:gs pos="100000">
              <a:schemeClr val="tx1">
                <a:lumMod val="9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42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Relationship Id="rId4" Type="http://schemas.openxmlformats.org/officeDocument/2006/relationships/hyperlink" Target="https://en.wikipedia.org/wiki/List_of_Falcon_9_and_Falcon_Heavy_launches?utm_id=NA-SkillsNetwork-Channel-SkillsNetworkCoursesIBMDS0321ENSkillsNetwork26802033-2022-01-0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pi.spacexdata.com/v4/rockets/" TargetMode="Externa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latin typeface="Abadi"/>
                <a:ea typeface="SF Pro" pitchFamily="2" charset="0"/>
                <a:cs typeface="SF Pro" pitchFamily="2" charset="0"/>
              </a:rPr>
              <a:t>Den </a:t>
            </a:r>
            <a:r>
              <a:rPr lang="en-US" dirty="0" err="1" smtClean="0">
                <a:latin typeface="Abadi"/>
                <a:ea typeface="SF Pro" pitchFamily="2" charset="0"/>
                <a:cs typeface="SF Pro" pitchFamily="2" charset="0"/>
              </a:rPr>
              <a:t>Bych</a:t>
            </a:r>
            <a:endParaRPr lang="en-US" dirty="0" smtClean="0"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30.05.2023</a:t>
            </a:r>
            <a:endParaRPr lang="en-US" dirty="0"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25294" y="515566"/>
            <a:ext cx="1094361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SCIENCE CAPSTONE</a:t>
            </a:r>
            <a:endParaRPr lang="ru-RU" sz="5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348704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600" dirty="0">
                <a:latin typeface="Abadi" panose="020B0604020104020204"/>
              </a:rPr>
              <a:t>Charts were </a:t>
            </a:r>
            <a:r>
              <a:rPr lang="en-US" sz="1600" dirty="0" smtClean="0">
                <a:latin typeface="Abadi" panose="020B0604020104020204"/>
              </a:rPr>
              <a:t>plotted:</a:t>
            </a:r>
            <a:r>
              <a:rPr lang="en-US" sz="1600" dirty="0">
                <a:latin typeface="Abadi" panose="020B0604020104020204"/>
              </a:rPr>
              <a:t> </a:t>
            </a:r>
            <a:r>
              <a:rPr lang="en-US" sz="1600" dirty="0" smtClean="0">
                <a:latin typeface="Abadi" panose="020B0604020104020204"/>
              </a:rPr>
              <a:t>Flight </a:t>
            </a:r>
            <a:r>
              <a:rPr lang="en-US" sz="1600" dirty="0">
                <a:latin typeface="Abadi" panose="020B0604020104020204"/>
              </a:rPr>
              <a:t>Number vs. Payload Mass, Flight Number vs. Launch Site, Payload </a:t>
            </a:r>
            <a:r>
              <a:rPr lang="en-US" sz="1600" dirty="0" smtClean="0">
                <a:latin typeface="Abadi" panose="020B0604020104020204"/>
              </a:rPr>
              <a:t>Mass vs</a:t>
            </a:r>
            <a:r>
              <a:rPr lang="en-US" sz="1600" dirty="0">
                <a:latin typeface="Abadi" panose="020B0604020104020204"/>
              </a:rPr>
              <a:t>. Launch Site, Orbit Type vs. Success Rate, Flight Number vs. Orbit </a:t>
            </a:r>
            <a:r>
              <a:rPr lang="en-US" sz="1600" dirty="0" smtClean="0">
                <a:latin typeface="Abadi" panose="020B0604020104020204"/>
              </a:rPr>
              <a:t>Type, Payload </a:t>
            </a:r>
            <a:r>
              <a:rPr lang="en-US" sz="1600" dirty="0">
                <a:latin typeface="Abadi" panose="020B0604020104020204"/>
              </a:rPr>
              <a:t>Mass vs Orbit Type and Success Rate Yearly </a:t>
            </a:r>
            <a:r>
              <a:rPr lang="en-US" sz="1600" dirty="0" smtClean="0">
                <a:latin typeface="Abadi" panose="020B0604020104020204"/>
              </a:rPr>
              <a:t>Trend.</a:t>
            </a:r>
            <a:r>
              <a:rPr lang="en-US" sz="1600" dirty="0">
                <a:latin typeface="Abadi" panose="020B0604020104020204"/>
              </a:rPr>
              <a:t> </a:t>
            </a:r>
            <a:r>
              <a:rPr lang="en-US" sz="1600" dirty="0" smtClean="0">
                <a:latin typeface="Abadi" panose="020B0604020104020204"/>
              </a:rPr>
              <a:t>Scatter </a:t>
            </a:r>
            <a:r>
              <a:rPr lang="en-US" sz="1600" dirty="0">
                <a:latin typeface="Abadi" panose="020B0604020104020204"/>
              </a:rPr>
              <a:t>plots show the relationship between </a:t>
            </a:r>
            <a:r>
              <a:rPr lang="en-US" sz="1600" dirty="0" smtClean="0">
                <a:latin typeface="Abadi" panose="020B0604020104020204"/>
              </a:rPr>
              <a:t>variables. If </a:t>
            </a:r>
            <a:r>
              <a:rPr lang="en-US" sz="1600" dirty="0">
                <a:latin typeface="Abadi" panose="020B0604020104020204"/>
              </a:rPr>
              <a:t>a relationship </a:t>
            </a:r>
            <a:r>
              <a:rPr lang="en-US" sz="1600" dirty="0" smtClean="0">
                <a:latin typeface="Abadi" panose="020B0604020104020204"/>
              </a:rPr>
              <a:t>exists and has a good correlation, </a:t>
            </a:r>
            <a:r>
              <a:rPr lang="en-US" sz="1600" dirty="0">
                <a:latin typeface="Abadi" panose="020B0604020104020204"/>
              </a:rPr>
              <a:t>it could be used in a machine learning model.	</a:t>
            </a:r>
            <a:endParaRPr lang="en-US" sz="1600" dirty="0" smtClean="0">
              <a:latin typeface="Abadi" panose="020B0604020104020204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dirty="0" smtClean="0">
                <a:latin typeface="Abadi" panose="020B0604020104020204"/>
              </a:rPr>
              <a:t>Bar </a:t>
            </a:r>
            <a:r>
              <a:rPr lang="en-US" sz="1600" dirty="0">
                <a:latin typeface="Abadi" panose="020B0604020104020204"/>
              </a:rPr>
              <a:t>charts show comparisons between discrete categories. The aim is to show the relationship between the specific categories being compared and a measured value.	</a:t>
            </a:r>
            <a:endParaRPr lang="en-US" sz="1600" dirty="0" smtClean="0">
              <a:latin typeface="Abadi" panose="020B0604020104020204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dirty="0" smtClean="0">
                <a:latin typeface="Abadi" panose="020B0604020104020204"/>
              </a:rPr>
              <a:t>Line </a:t>
            </a:r>
            <a:r>
              <a:rPr lang="en-US" sz="1600" dirty="0">
                <a:latin typeface="Abadi" panose="020B0604020104020204"/>
              </a:rPr>
              <a:t>charts show trends in data over time (time series).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98060"/>
            <a:ext cx="9745589" cy="472811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Added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circle, pop-up and text markers for all launch pads with their latitude and longitude coordinates to show their geographic location and proximity to the equator and coastline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Coloured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markers for successful (green) and unsuccessful (red) launches have been added using a cluster of markers to identify which launch pads have a relatively high success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rate.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Coloured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lines have been added to show the distances between launch sites and their immediate surroundings, such as railways, highways, coastlines and the nearest town.</a:t>
            </a:r>
            <a:endParaRPr lang="en-US" sz="1800" dirty="0">
              <a:solidFill>
                <a:schemeClr val="tx1">
                  <a:lumMod val="95000"/>
                </a:schemeClr>
              </a:solidFill>
              <a:latin typeface="Abadi" panose="020B0604020104020204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969325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Added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dropdown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list to the Launch Site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selection.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Added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 pie chart to show the total number of successful launches for all sites and the number of successes vs. failures for the site when a specific launch site has been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selected.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Added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 slider to select the payload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range.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Added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 scatter plot to show the correlation between payload and launch success.</a:t>
            </a:r>
            <a:endParaRPr lang="en-US" sz="18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chemeClr val="bg1"/>
                </a:solidFill>
                <a:latin typeface="Abadi"/>
              </a:rPr>
              <a:t>Plotly</a:t>
            </a:r>
            <a:r>
              <a:rPr lang="en-US" dirty="0">
                <a:solidFill>
                  <a:schemeClr val="bg1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Abadi" panose="020B0604020104020204"/>
              </a:rPr>
              <a:t>The </a:t>
            </a:r>
            <a:r>
              <a:rPr lang="en-US" sz="1600" dirty="0" err="1">
                <a:latin typeface="Abadi" panose="020B0604020104020204"/>
              </a:rPr>
              <a:t>scikit</a:t>
            </a:r>
            <a:r>
              <a:rPr lang="en-US" sz="1600" dirty="0">
                <a:latin typeface="Abadi" panose="020B0604020104020204"/>
              </a:rPr>
              <a:t>-learn library is used to develop predictive models, evaluate them, select the best and preprocess the data</a:t>
            </a:r>
            <a:r>
              <a:rPr lang="en-US" sz="1600" dirty="0" smtClean="0">
                <a:latin typeface="Abadi" panose="020B0604020104020204"/>
              </a:rPr>
              <a:t>.</a:t>
            </a:r>
          </a:p>
          <a:p>
            <a:pPr marL="0" indent="0">
              <a:buNone/>
            </a:pPr>
            <a:r>
              <a:rPr lang="en-US" sz="1600" dirty="0" smtClean="0">
                <a:latin typeface="Abadi" panose="020B0604020104020204"/>
              </a:rPr>
              <a:t>In </a:t>
            </a:r>
            <a:r>
              <a:rPr lang="en-US" sz="1600" dirty="0">
                <a:latin typeface="Abadi" panose="020B0604020104020204"/>
              </a:rPr>
              <a:t>this step used</a:t>
            </a:r>
            <a:r>
              <a:rPr lang="en-US" sz="1600" dirty="0" smtClean="0">
                <a:latin typeface="Abadi" panose="020B0604020104020204"/>
              </a:rPr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Abadi" panose="020B0604020104020204"/>
              </a:rPr>
              <a:t>Data standardization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Abadi" panose="020B0604020104020204"/>
              </a:rPr>
              <a:t>Creation of a training and test set from the original </a:t>
            </a:r>
            <a:r>
              <a:rPr lang="en-US" sz="1600" dirty="0" smtClean="0">
                <a:latin typeface="Abadi" panose="020B0604020104020204"/>
              </a:rPr>
              <a:t>data set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Abadi" panose="020B0604020104020204"/>
              </a:rPr>
              <a:t>Building and comparing logistic regression, SVM, decision tree and KNN models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25992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results are divided into 4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parts: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results(with plots and maps and SQL queries)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screenshots(dashboard)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results(4 predictive models)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Results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95336" y="2967335"/>
            <a:ext cx="854452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/>
              </a:rPr>
              <a:t>EDA VIA VISUALIZATION</a:t>
            </a:r>
            <a:endParaRPr lang="ru-RU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087699"/>
            <a:ext cx="4706661" cy="554432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As the number of launches increases, so does the likelihood of success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CCAFS SLC 40 is the most popular Launch Site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chemeClr val="bg1"/>
                </a:solidFill>
                <a:latin typeface="Abadi"/>
              </a:rPr>
              <a:t>Flight Number vs. Launch Site</a:t>
            </a:r>
            <a:endParaRPr lang="en-US" sz="3700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213" y="1087699"/>
            <a:ext cx="5458587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087699"/>
            <a:ext cx="4541292" cy="545858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Now if you observe Payload Vs. Launch Site scatter point chart you will find for the VAFB-SLC 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there are no  rockets  launched for 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heavypayload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mass(greater than 10000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CCAFS SLC 40 is good choice for extra heavy rockets(&gt;10000)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KSC LC 39A has 100% success rate for payload mass under 5000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866" y="1087699"/>
            <a:ext cx="5515745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087697"/>
            <a:ext cx="3449064" cy="51866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ES-L1, GEO, HEO,SSO has 100%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SO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orbit has 0% rate, but it was just one launch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Success Rate vs. Orbit Type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088" y="1087698"/>
            <a:ext cx="7066537" cy="518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087699"/>
            <a:ext cx="4562367" cy="553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LEO orbit the Success appears related to the number of flights; on the other hand, there seems to be no relationship between flight number when in GTO orbit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Flight Number vs. Orbit Type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032" y="1087699"/>
            <a:ext cx="5468113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u="sng" dirty="0">
                <a:solidFill>
                  <a:schemeClr val="bg1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118431"/>
            <a:ext cx="4726118" cy="54204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Polar,LEO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ISS.However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for GTO we cannot distinguish this well as both positive landing rate and negative landing(unsuccessful mission) are both there here.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Payload vs. Orbit Type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279" y="1118431"/>
            <a:ext cx="5163271" cy="542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087699"/>
            <a:ext cx="4864020" cy="53823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The success rate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/>
            </a:r>
            <a:b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</a:b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since 2013 kept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/>
            </a:r>
            <a:b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</a:b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increasing till 2020.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238" y="1087699"/>
            <a:ext cx="5125165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807396" y="2606853"/>
            <a:ext cx="10379413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7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/>
              </a:rPr>
              <a:t>EDA with SQL</a:t>
            </a:r>
            <a:endParaRPr lang="ru-RU" sz="3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56551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09" y="1420239"/>
            <a:ext cx="5312810" cy="313497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All Launch Site Names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883709" y="4917335"/>
            <a:ext cx="532654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/>
              </a:rPr>
              <a:t>Explanation: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/>
              </a:rPr>
              <a:t>All unique launch site names.</a:t>
            </a:r>
            <a:endParaRPr lang="ru-RU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3920543"/>
            <a:ext cx="9745663" cy="22574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Displaying 5 records where launch sites begin with the string 'CCA'.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185946"/>
            <a:ext cx="10058400" cy="236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3277455"/>
            <a:ext cx="8975652" cy="289950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Display of 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135625"/>
            <a:ext cx="5153744" cy="17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3459216"/>
            <a:ext cx="8975652" cy="21915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Display of 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average payload mass carried by booster version </a:t>
            </a: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310901"/>
            <a:ext cx="4896533" cy="1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3061699"/>
            <a:ext cx="8975652" cy="31152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date when the first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succesful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landing outcome in ground pad was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acheived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087699"/>
            <a:ext cx="4352768" cy="185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0965" y="1087699"/>
            <a:ext cx="4428163" cy="50892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1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List of </a:t>
            </a:r>
            <a:r>
              <a:rPr lang="en-US" sz="1600" b="1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the names of the boosters which have success in drone ship and have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410965" y="538650"/>
            <a:ext cx="10874646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41" y="1087699"/>
            <a:ext cx="5787835" cy="384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28108"/>
            <a:ext cx="5271194" cy="474885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1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List of </a:t>
            </a:r>
            <a:r>
              <a:rPr lang="en-US" sz="1600" b="1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chemeClr val="bg1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661" y="1646238"/>
            <a:ext cx="3991532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75490" y="1410511"/>
            <a:ext cx="4970833" cy="41342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Summary of </a:t>
            </a:r>
            <a:r>
              <a:rPr lang="en-US" sz="2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methdologies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Exploratory 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Data Analysis with Data 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Exploratory Data Analysis with 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Building an interactive map with 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Building a Dashboard with </a:t>
            </a:r>
            <a:r>
              <a:rPr lang="en-US" sz="20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Plotly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Predictive analysis (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Classification)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1037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chemeClr val="bg1"/>
                </a:solidFill>
                <a:latin typeface="Abadi"/>
              </a:rPr>
              <a:t>Executive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</a:t>
            </a:r>
            <a:r>
              <a:rPr lang="en-US" dirty="0">
                <a:solidFill>
                  <a:schemeClr val="bg1"/>
                </a:solidFill>
                <a:latin typeface="Abadi"/>
              </a:rPr>
              <a:t>Summary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846323" y="1410511"/>
            <a:ext cx="5439287" cy="281615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Summary of results: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Exploratory Data Analysis results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Interactive Visual Analytics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Abadi" panose="020B0604020104020204"/>
                <a:cs typeface="Times New Roman" panose="02020603050405020304" pitchFamily="18" charset="0"/>
              </a:rPr>
              <a:t>Prediction Analysis</a:t>
            </a:r>
          </a:p>
          <a:p>
            <a:pPr algn="ctr"/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52755" y="1087699"/>
            <a:ext cx="5465852" cy="50892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List  of the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names of the booster which have carried the maximum payload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mass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267" y="1087699"/>
            <a:ext cx="5353797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3513761"/>
            <a:ext cx="8975652" cy="266320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Explanation:</a:t>
            </a:r>
            <a:endParaRPr lang="en-US" sz="2200" dirty="0">
              <a:solidFill>
                <a:schemeClr val="tx1">
                  <a:lumMod val="9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List of 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the failed </a:t>
            </a:r>
            <a:r>
              <a:rPr lang="en-US" sz="2200" dirty="0" err="1">
                <a:solidFill>
                  <a:schemeClr val="tx1">
                    <a:lumMod val="9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in drone ship, their booster versions, and launch site names for in year </a:t>
            </a: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2015</a:t>
            </a:r>
            <a:endParaRPr lang="en-US" sz="2200" dirty="0">
              <a:solidFill>
                <a:schemeClr val="tx1">
                  <a:lumMod val="9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81" y="1087699"/>
            <a:ext cx="8253965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087699"/>
            <a:ext cx="5332838" cy="508926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Explanation: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47" y="1087699"/>
            <a:ext cx="5430008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1095921" y="2632487"/>
            <a:ext cx="9743315" cy="6617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7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Interactive map with Folium</a:t>
            </a:r>
            <a:endParaRPr lang="en-US" sz="3700" dirty="0">
              <a:solidFill>
                <a:schemeClr val="tx1">
                  <a:lumMod val="9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41" y="1301176"/>
            <a:ext cx="10043614" cy="42667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40014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Abadi"/>
              </a:rPr>
              <a:t>All </a:t>
            </a:r>
            <a:r>
              <a:rPr lang="en-US" dirty="0">
                <a:solidFill>
                  <a:schemeClr val="bg1"/>
                </a:solidFill>
                <a:latin typeface="Abadi"/>
              </a:rPr>
              <a:t>launch sites on a map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864" y="1382162"/>
            <a:ext cx="6729573" cy="464630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 smtClean="0">
                <a:solidFill>
                  <a:schemeClr val="bg1"/>
                </a:solidFill>
                <a:latin typeface="Abadi"/>
              </a:rPr>
              <a:t>The </a:t>
            </a:r>
            <a:r>
              <a:rPr lang="en-US" sz="3700" dirty="0">
                <a:solidFill>
                  <a:schemeClr val="bg1"/>
                </a:solidFill>
                <a:latin typeface="Abadi"/>
              </a:rPr>
              <a:t>success/failed launches for each site on the map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208" y="2095256"/>
            <a:ext cx="9571868" cy="428207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 smtClean="0">
                <a:solidFill>
                  <a:schemeClr val="bg1"/>
                </a:solidFill>
                <a:latin typeface="Abadi" panose="020B0604020104020204"/>
              </a:rPr>
              <a:t>The </a:t>
            </a:r>
            <a:r>
              <a:rPr lang="en-US" sz="3700" dirty="0">
                <a:solidFill>
                  <a:schemeClr val="bg1"/>
                </a:solidFill>
                <a:latin typeface="Abadi" panose="020B0604020104020204"/>
              </a:rPr>
              <a:t>distances between a launch site to its proximities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899078"/>
            <a:ext cx="1002071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Dashboards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401387"/>
            <a:ext cx="10675400" cy="296512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count for all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412206" y="4549556"/>
            <a:ext cx="648433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1600" dirty="0" smtClean="0">
                <a:latin typeface="Abadi" panose="020B0604020104020204"/>
              </a:rPr>
              <a:t>The pie </a:t>
            </a:r>
            <a:r>
              <a:rPr lang="en-US" sz="1600" dirty="0">
                <a:latin typeface="Abadi" panose="020B0604020104020204"/>
              </a:rPr>
              <a:t>chart </a:t>
            </a:r>
            <a:r>
              <a:rPr lang="en-US" sz="1600" dirty="0" smtClean="0">
                <a:latin typeface="Abadi" panose="020B0604020104020204"/>
              </a:rPr>
              <a:t>shows </a:t>
            </a:r>
            <a:r>
              <a:rPr lang="en-US" sz="1600" dirty="0">
                <a:latin typeface="Abadi" panose="020B0604020104020204"/>
              </a:rPr>
              <a:t>that from all the sites, KSC LC-39A has the most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>
                <a:latin typeface="Abadi" panose="020B0604020104020204"/>
              </a:rPr>
              <a:t>successful launches.</a:t>
            </a:r>
            <a:endParaRPr lang="ru-RU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54" y="1282274"/>
            <a:ext cx="10552113" cy="271902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he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with highest launch success ratio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751753" y="4478893"/>
            <a:ext cx="64093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/>
              </a:rPr>
              <a:t>KSC LC-39A has 76,9% success rate.</a:t>
            </a:r>
            <a:endParaRPr lang="ru-RU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371600"/>
            <a:ext cx="9060793" cy="4669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In this capstone, we will predict if the Falcon 9 first stage will land successfully.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SpaceX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advertises Falcon 9 rocket launches on its website with a cost of 62 million dollars; other providers cost upward of 165 million dollars each, much of the savings is because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SpaceX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can reuse the first stage. Therefore if we can determine if the first stage will land, we can determine the cost of a launch. This information can be used if an alternate company wants to bid against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SpaceX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for a rocket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launch. We are going to analyze public information and determine which landing is success and which are not. We will use exploratory, visual and predictive analysis for this purpose.</a:t>
            </a:r>
          </a:p>
          <a:p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What influences a successful landing? What are the rocket and environmental requirements?</a:t>
            </a:r>
            <a:endParaRPr lang="en-US" sz="1600" dirty="0" smtClean="0">
              <a:solidFill>
                <a:schemeClr val="tx1">
                  <a:lumMod val="95000"/>
                </a:schemeClr>
              </a:solidFill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8" y="1490351"/>
            <a:ext cx="9644062" cy="2062928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vs. Launch Outcome scatter plot for all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769938" y="3931709"/>
            <a:ext cx="67088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/>
              </a:rPr>
              <a:t>The best results are located between 2000 and 5000 payload mass(kg).</a:t>
            </a:r>
            <a:endParaRPr lang="ru-RU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880163" y="2714412"/>
            <a:ext cx="1019537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Machine </a:t>
            </a:r>
            <a:r>
              <a:rPr lang="en-US" sz="37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Learning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800"/>
            <a:ext cx="4556052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standard evaluation </a:t>
            </a: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method(‘</a:t>
            </a:r>
            <a:r>
              <a:rPr lang="en-US" sz="2200" dirty="0" err="1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model’.score</a:t>
            </a:r>
            <a:r>
              <a:rPr lang="en-US" sz="22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()) 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of </a:t>
            </a:r>
            <a:r>
              <a:rPr lang="en-US" sz="2200" dirty="0" err="1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is used. It showed that all 4 classification models can be used on this type of data.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Classification Accuracy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37" y="1512888"/>
            <a:ext cx="587692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10742"/>
            <a:ext cx="3812264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We can see the distinction between the different classes on the confusion matrix. We can see that the main problem is false positives.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Confusion Matrix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418" y="1087699"/>
            <a:ext cx="6391382" cy="494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0" y="1874838"/>
            <a:ext cx="10747319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The ES-L1, GEO, HEO,SSO has 100% success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rate.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The success </a:t>
            </a: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rate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</a:t>
            </a: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since </a:t>
            </a: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2013 </a:t>
            </a: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kept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 </a:t>
            </a: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increasing </a:t>
            </a:r>
            <a:r>
              <a:rPr lang="en-US" sz="1800" dirty="0">
                <a:solidFill>
                  <a:schemeClr val="tx1">
                    <a:lumMod val="95000"/>
                  </a:schemeClr>
                </a:solidFill>
                <a:latin typeface="Abadi" panose="020B0604020104020204"/>
              </a:rPr>
              <a:t>till 2020.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CCAFS SLC 40 is good choice for extra heavy rockets(&gt;10000)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KSC LC 39A has 100% success rate for payload mass under 5000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Most of the launch sites are close to the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equator and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all are very close to the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coast.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All 4 predictive models have the same results on the test set. So we can use any algorithm for new inputs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1600" dirty="0" smtClean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Conclusions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0" y="1858963"/>
            <a:ext cx="9745589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  <a:hlinkClick r:id="rId3"/>
              </a:rPr>
              <a:t>https://api.spacexdata.com/v4/rockets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  <a:hlinkClick r:id="rId3"/>
              </a:rPr>
              <a:t>/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- </a:t>
            </a: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SpaceX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api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 where stored data about launches.</a:t>
            </a:r>
            <a:endParaRPr lang="en-US" sz="2400" dirty="0" smtClean="0">
              <a:solidFill>
                <a:schemeClr val="tx1">
                  <a:lumMod val="95000"/>
                </a:schemeClr>
              </a:solidFill>
              <a:latin typeface="Abadi"/>
            </a:endParaRPr>
          </a:p>
          <a:p>
            <a:pPr marL="228600" lvl="1">
              <a:lnSpc>
                <a:spcPct val="100000"/>
              </a:lnSpc>
              <a:spcBef>
                <a:spcPts val="1400"/>
              </a:spcBef>
            </a:pPr>
            <a:r>
              <a:rPr lang="en-US" sz="1600" u="sng" dirty="0">
                <a:solidFill>
                  <a:srgbClr val="0070C0"/>
                </a:solidFill>
                <a:latin typeface="Abadi" panose="020B0604020104020204" pitchFamily="34" charset="0"/>
                <a:hlinkClick r:id="rId4"/>
              </a:rPr>
              <a:t>https://</a:t>
            </a:r>
            <a:r>
              <a:rPr lang="en-US" sz="1600" u="sng" dirty="0" smtClean="0">
                <a:solidFill>
                  <a:srgbClr val="0070C0"/>
                </a:solidFill>
                <a:latin typeface="Abadi" panose="020B0604020104020204" pitchFamily="34" charset="0"/>
                <a:hlinkClick r:id="rId4"/>
              </a:rPr>
              <a:t>en.wikipedia.org/wiki/List_of_Falcon_9_and_Falcon_Heavy_launches?utm_id=NA-SkillsNetwork-Channel-SkillsNetworkCoursesIBMDS0321ENSkillsNetwork26802033-2022-01-01</a:t>
            </a:r>
            <a:r>
              <a:rPr lang="en-US" sz="1600" u="sng" dirty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1600" dirty="0" smtClean="0">
                <a:solidFill>
                  <a:srgbClr val="0070C0"/>
                </a:solidFill>
                <a:latin typeface="Abadi" panose="020B0604020104020204" pitchFamily="34" charset="0"/>
              </a:rPr>
              <a:t>- </a:t>
            </a:r>
            <a:r>
              <a:rPr lang="en-US" sz="1600" u="sng" dirty="0" smtClean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/>
              </a:rPr>
              <a:t>SpaceX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/>
              </a:rPr>
              <a:t>api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where stored data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about only Falcon 9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launches.</a:t>
            </a:r>
            <a:endParaRPr lang="en-US" dirty="0">
              <a:solidFill>
                <a:schemeClr val="tx1">
                  <a:lumMod val="95000"/>
                </a:schemeClr>
              </a:solidFill>
              <a:latin typeface="Abadi"/>
            </a:endParaRPr>
          </a:p>
          <a:p>
            <a:pPr marL="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u="sng" dirty="0">
              <a:solidFill>
                <a:srgbClr val="0070C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 smtClean="0">
              <a:solidFill>
                <a:schemeClr val="accent1">
                  <a:lumMod val="7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Appendix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087700"/>
            <a:ext cx="10104817" cy="5704986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All steps of project:</a:t>
            </a:r>
          </a:p>
          <a:p>
            <a:pPr marL="342900" indent="-342900">
              <a:lnSpc>
                <a:spcPct val="12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Data Collection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and Wrangling(sources: </a:t>
            </a: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SpaceX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 API, Web Scraping from the Wikipedia)</a:t>
            </a:r>
          </a:p>
          <a:p>
            <a:pPr marL="342900" indent="-342900">
              <a:lnSpc>
                <a:spcPct val="12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Exploratory Data Analysis(EDA), using: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SQL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Pandas</a:t>
            </a:r>
          </a:p>
          <a:p>
            <a:pPr marL="342900" indent="-342900">
              <a:lnSpc>
                <a:spcPct val="12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Data Visualization, using: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err="1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Matpoltlib</a:t>
            </a:r>
            <a:r>
              <a:rPr lang="en-US" sz="12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and </a:t>
            </a:r>
            <a:r>
              <a:rPr lang="en-US" sz="1200" dirty="0" err="1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Seaborn</a:t>
            </a:r>
            <a:endParaRPr lang="en-US" sz="1200" dirty="0" smtClean="0">
              <a:solidFill>
                <a:schemeClr val="tx1">
                  <a:lumMod val="9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Folium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Dash</a:t>
            </a:r>
          </a:p>
          <a:p>
            <a:pPr marL="342900" indent="-342900">
              <a:lnSpc>
                <a:spcPct val="12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Machine learning, using: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Logistic regression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SVM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</a:t>
            </a: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Decision Tree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KNN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Methodology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61480" y="1800225"/>
            <a:ext cx="10496145" cy="24215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One way to collect data is to use the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badi"/>
              </a:rPr>
              <a:t>SpaceX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 API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. Like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this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: 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Abadi"/>
                <a:hlinkClick r:id="rId2"/>
              </a:rPr>
              <a:t>https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badi"/>
                <a:hlinkClick r:id="rId2"/>
              </a:rPr>
              <a:t>://api.spacexdata.com/v4/rockets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Abadi"/>
                <a:hlinkClick r:id="rId2"/>
              </a:rPr>
              <a:t>/</a:t>
            </a:r>
            <a:endParaRPr lang="en-US" sz="1600" dirty="0" smtClean="0">
              <a:solidFill>
                <a:schemeClr val="accent1">
                  <a:lumMod val="7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/>
              </a:rPr>
              <a:t>Data are filtered to include only Falcon 9 rockets. Missing values are replaced by the mean of the corresponding column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 smtClean="0">
              <a:solidFill>
                <a:schemeClr val="tx1">
                  <a:lumMod val="9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>
              <a:solidFill>
                <a:schemeClr val="tx1">
                  <a:lumMod val="8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chemeClr val="bg1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80" y="4786009"/>
            <a:ext cx="10496145" cy="146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792288"/>
            <a:ext cx="11673191" cy="285753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Another way is web scraping from different websites. We will use this link now: </a:t>
            </a: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Abadi" panose="020B0604020104020204" pitchFamily="34" charset="0"/>
              </a:rPr>
              <a:t>https://en.wikipedia.org/wiki/List_of_Falcon_9_and_Falcon_Heavy_launches?utm_id=NA-SkillsNetwork-Channel-SkillsNetworkCoursesIBMDS0321ENSkillsNetwork26802033-2022-01-01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tx1">
                    <a:lumMod val="95000"/>
                  </a:schemeClr>
                </a:solidFill>
                <a:latin typeface="Abadi" panose="020B0604020104020204" pitchFamily="34" charset="0"/>
              </a:rPr>
              <a:t>Data contain only Falcon 9 launches.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>
              <a:solidFill>
                <a:schemeClr val="accent1"/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Data Collection - Scraping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5067728"/>
            <a:ext cx="10058400" cy="158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205714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800" dirty="0">
                <a:latin typeface="Abadi" panose="020B0604020104020204"/>
              </a:rPr>
              <a:t>At this stage we try to understand what we have and what we will do with the data. We are introduced to the data set and its characteristics.</a:t>
            </a:r>
            <a:endParaRPr lang="en-US" sz="1800" dirty="0" smtClean="0">
              <a:latin typeface="Abadi" panose="020B0604020104020204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Abadi" panose="020B0604020104020204"/>
              </a:rPr>
              <a:t>How </a:t>
            </a:r>
            <a:r>
              <a:rPr lang="en-US" sz="1800" dirty="0">
                <a:latin typeface="Abadi" panose="020B0604020104020204"/>
              </a:rPr>
              <a:t>do we </a:t>
            </a:r>
            <a:r>
              <a:rPr lang="en-US" sz="1800" dirty="0" smtClean="0">
                <a:latin typeface="Abadi" panose="020B0604020104020204"/>
              </a:rPr>
              <a:t>analyze </a:t>
            </a:r>
            <a:r>
              <a:rPr lang="en-US" sz="1800" dirty="0">
                <a:latin typeface="Abadi" panose="020B0604020104020204"/>
              </a:rPr>
              <a:t>the data and create a new </a:t>
            </a:r>
            <a:r>
              <a:rPr lang="en-US" sz="1800" dirty="0" smtClean="0">
                <a:latin typeface="Abadi" panose="020B0604020104020204"/>
              </a:rPr>
              <a:t>feature </a:t>
            </a:r>
            <a:r>
              <a:rPr lang="en-US" sz="1800" dirty="0">
                <a:latin typeface="Abadi" panose="020B0604020104020204"/>
              </a:rPr>
              <a:t>such as Class to understand what is a successful landing or not.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badi"/>
              </a:rPr>
              <a:t>EDA with SQL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64204" y="1264596"/>
            <a:ext cx="9181459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Abadi" panose="020B0604020104020204"/>
              </a:rPr>
              <a:t>Performed </a:t>
            </a:r>
            <a:r>
              <a:rPr lang="en-US" sz="1600" dirty="0">
                <a:latin typeface="Abadi" panose="020B0604020104020204"/>
              </a:rPr>
              <a:t>SQL queries: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Displaying </a:t>
            </a:r>
            <a:r>
              <a:rPr lang="en-US" sz="1600" dirty="0">
                <a:latin typeface="Abadi" panose="020B0604020104020204"/>
              </a:rPr>
              <a:t>the names of the unique launch sites in the space mission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Displaying </a:t>
            </a:r>
            <a:r>
              <a:rPr lang="en-US" sz="1600" dirty="0">
                <a:latin typeface="Abadi" panose="020B0604020104020204"/>
              </a:rPr>
              <a:t>5 records where launch sites begin with the string ‘</a:t>
            </a:r>
            <a:r>
              <a:rPr lang="en-US" sz="1600" dirty="0" smtClean="0">
                <a:latin typeface="Abadi" panose="020B0604020104020204"/>
              </a:rPr>
              <a:t>CCA'</a:t>
            </a:r>
            <a:br>
              <a:rPr lang="en-US" sz="1600" dirty="0" smtClean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Displaying </a:t>
            </a:r>
            <a:r>
              <a:rPr lang="en-US" sz="1600" dirty="0">
                <a:latin typeface="Abadi" panose="020B0604020104020204"/>
              </a:rPr>
              <a:t>the total payload mass carried by boosters launched by NASA (CRS)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Displaying </a:t>
            </a:r>
            <a:r>
              <a:rPr lang="en-US" sz="1600" dirty="0">
                <a:latin typeface="Abadi" panose="020B0604020104020204"/>
              </a:rPr>
              <a:t>average payload mass carried by booster version F9 v1.1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Listing </a:t>
            </a:r>
            <a:r>
              <a:rPr lang="en-US" sz="1600" dirty="0">
                <a:latin typeface="Abadi" panose="020B0604020104020204"/>
              </a:rPr>
              <a:t>the date when the first successful landing outcome in ground pad was achieved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Listing </a:t>
            </a:r>
            <a:r>
              <a:rPr lang="en-US" sz="1600" dirty="0">
                <a:latin typeface="Abadi" panose="020B0604020104020204"/>
              </a:rPr>
              <a:t>the names of the boosters which have success in drone ship and have payload mass greater than 4000 but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>
                <a:latin typeface="Abadi" panose="020B0604020104020204"/>
              </a:rPr>
              <a:t>less than 6000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Listing </a:t>
            </a:r>
            <a:r>
              <a:rPr lang="en-US" sz="1600" dirty="0">
                <a:latin typeface="Abadi" panose="020B0604020104020204"/>
              </a:rPr>
              <a:t>the total number of successful and failure mission outcomes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Listing </a:t>
            </a:r>
            <a:r>
              <a:rPr lang="en-US" sz="1600" dirty="0">
                <a:latin typeface="Abadi" panose="020B0604020104020204"/>
              </a:rPr>
              <a:t>the names of the booster versions which have carried the maximum payload mass</a:t>
            </a:r>
            <a:br>
              <a:rPr lang="en-US" sz="1600" dirty="0">
                <a:latin typeface="Abadi" panose="020B0604020104020204"/>
              </a:rPr>
            </a:br>
            <a:r>
              <a:rPr lang="en-US" sz="1600" dirty="0" smtClean="0">
                <a:latin typeface="Abadi" panose="020B0604020104020204"/>
              </a:rPr>
              <a:t>• List </a:t>
            </a:r>
            <a:r>
              <a:rPr lang="en-US" sz="1600" dirty="0">
                <a:latin typeface="Abadi" panose="020B0604020104020204"/>
              </a:rPr>
              <a:t>the records which will display the month names, failure </a:t>
            </a:r>
            <a:r>
              <a:rPr lang="en-US" sz="1600" dirty="0" err="1">
                <a:latin typeface="Abadi" panose="020B0604020104020204"/>
              </a:rPr>
              <a:t>landing_outcomes</a:t>
            </a:r>
            <a:r>
              <a:rPr lang="en-US" sz="1600" dirty="0">
                <a:latin typeface="Abadi" panose="020B0604020104020204"/>
              </a:rPr>
              <a:t> in drone ship ,booster versions, </a:t>
            </a:r>
            <a:r>
              <a:rPr lang="en-US" sz="1600" dirty="0" err="1">
                <a:latin typeface="Abadi" panose="020B0604020104020204"/>
              </a:rPr>
              <a:t>launch_site</a:t>
            </a:r>
            <a:r>
              <a:rPr lang="en-US" sz="1600" dirty="0">
                <a:latin typeface="Abadi" panose="020B0604020104020204"/>
              </a:rPr>
              <a:t> for the months in year </a:t>
            </a:r>
            <a:r>
              <a:rPr lang="en-US" sz="1600" dirty="0" smtClean="0">
                <a:latin typeface="Abadi" panose="020B0604020104020204"/>
              </a:rPr>
              <a:t>2015</a:t>
            </a:r>
            <a:endParaRPr lang="en-US" sz="1600" dirty="0">
              <a:latin typeface="Abadi" panose="020B0604020104020204"/>
            </a:endParaRPr>
          </a:p>
          <a:p>
            <a:r>
              <a:rPr lang="en-US" sz="1600" dirty="0" smtClean="0">
                <a:latin typeface="Abadi" panose="020B0604020104020204"/>
              </a:rPr>
              <a:t>• Rank </a:t>
            </a:r>
            <a:r>
              <a:rPr lang="en-US" sz="1600" dirty="0">
                <a:latin typeface="Abadi" panose="020B0604020104020204"/>
              </a:rPr>
              <a:t>the count of successful </a:t>
            </a:r>
            <a:r>
              <a:rPr lang="en-US" sz="1600" dirty="0" err="1">
                <a:latin typeface="Abadi" panose="020B0604020104020204"/>
              </a:rPr>
              <a:t>landing_outcomes</a:t>
            </a:r>
            <a:r>
              <a:rPr lang="en-US" sz="1600" dirty="0">
                <a:latin typeface="Abadi" panose="020B0604020104020204"/>
              </a:rPr>
              <a:t> between the date 04-06-2010 and 20-03-2017 in descending order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http://purl.org/dc/dcmitype/"/>
    <ds:schemaRef ds:uri="http://schemas.microsoft.com/office/infopath/2007/PartnerControls"/>
    <ds:schemaRef ds:uri="155be751-a274-42e8-93fb-f39d3b9bccc8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80a141d-92ca-4d3d-9308-f7e7b1d44ce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</TotalTime>
  <Words>1499</Words>
  <PresentationFormat>Широкоэкранный</PresentationFormat>
  <Paragraphs>209</Paragraphs>
  <Slides>45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45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SF Pro</vt:lpstr>
      <vt:lpstr>Times New Roman</vt:lpstr>
      <vt:lpstr>Wingdings</vt:lpstr>
      <vt:lpstr>Custom Design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terms:modified xsi:type="dcterms:W3CDTF">2023-06-01T07:11:31Z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